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4" r:id="rId5"/>
    <p:sldId id="265" r:id="rId6"/>
    <p:sldId id="273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99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56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06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16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9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61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76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3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8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6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69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B164C2C-0597-4BE2-8574-651125EABFCB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BD8A614-E2B4-4245-92E2-ED9613247B9A}" type="slidenum">
              <a:rPr lang="fr-FR" smtClean="0"/>
              <a:t>‹#›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31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CA5E4-5344-428E-A7A8-9154B2D476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Manifesto for Labour Law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2FFB5-1E36-4A17-BFBC-82FAE3CAC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towards a comprehensive revision of workers’ rights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0065D5-A262-4972-80A5-EE9A98152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29525"/>
            <a:ext cx="1352550" cy="1352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E4F597-9511-42FE-9239-0BED8154E0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280" y="4929525"/>
            <a:ext cx="1352550" cy="13525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94C61C9-732B-4F93-8997-0235DBD2E2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325" y="4901355"/>
            <a:ext cx="1352550" cy="1352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A60969-21E3-40F1-B3E4-FAB3DE0384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319" y="4834275"/>
            <a:ext cx="1447800" cy="1447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00286D-1443-4E8A-82B6-46817492E2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6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7.  Conclusions – Individual labour </a:t>
            </a:r>
            <a:br>
              <a:rPr lang="en-GB" sz="4400" dirty="0"/>
            </a:br>
            <a:r>
              <a:rPr lang="en-GB" sz="4400" dirty="0"/>
              <a:t>rights in a collective labour law context  </a:t>
            </a:r>
            <a:endParaRPr lang="fr-FR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868860"/>
            <a:ext cx="10058400" cy="4857403"/>
          </a:xfrm>
        </p:spPr>
        <p:txBody>
          <a:bodyPr>
            <a:normAutofit/>
          </a:bodyPr>
          <a:lstStyle/>
          <a:p>
            <a:pPr lvl="1"/>
            <a:r>
              <a:rPr lang="en-GB" sz="2800" dirty="0"/>
              <a:t>Universality of employment protection legislation</a:t>
            </a:r>
          </a:p>
          <a:p>
            <a:pPr lvl="1"/>
            <a:r>
              <a:rPr lang="en-GB" sz="2800" dirty="0"/>
              <a:t>Introducing clear regulatory principles in statute to assist judges performing a purposive interpretation of employment protection legislation (good faith; dignity at work; </a:t>
            </a:r>
            <a:r>
              <a:rPr lang="en-GB" sz="2800" dirty="0" err="1"/>
              <a:t>decommodification</a:t>
            </a:r>
            <a:r>
              <a:rPr lang="en-GB" sz="2800" dirty="0"/>
              <a:t>; interpreting ambiguous provisions in favour of workers; respect for international labour standards) </a:t>
            </a:r>
          </a:p>
          <a:p>
            <a:pPr lvl="1"/>
            <a:r>
              <a:rPr lang="en-GB" sz="2800" dirty="0"/>
              <a:t>The role of collective bargaining</a:t>
            </a:r>
          </a:p>
          <a:p>
            <a:pPr lvl="2"/>
            <a:r>
              <a:rPr lang="en-GB" sz="2000" dirty="0"/>
              <a:t>Beyond minimum standards</a:t>
            </a:r>
          </a:p>
          <a:p>
            <a:pPr lvl="2"/>
            <a:r>
              <a:rPr lang="en-GB" sz="2000" dirty="0"/>
              <a:t>Flexibility</a:t>
            </a:r>
          </a:p>
          <a:p>
            <a:pPr lvl="2"/>
            <a:r>
              <a:rPr lang="en-GB" sz="2000" dirty="0"/>
              <a:t>Centrality of collective agreements in labour law’s edifice </a:t>
            </a:r>
          </a:p>
          <a:p>
            <a:pPr lvl="1"/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5CED0E-995E-4090-80F7-9889D6704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883" y="2693987"/>
            <a:ext cx="7772400" cy="1470025"/>
          </a:xfrm>
        </p:spPr>
        <p:txBody>
          <a:bodyPr>
            <a:noAutofit/>
          </a:bodyPr>
          <a:lstStyle/>
          <a:p>
            <a:r>
              <a:rPr lang="en-GB" sz="6000" dirty="0"/>
              <a:t>Universality of Rights:</a:t>
            </a:r>
            <a:br>
              <a:rPr lang="en-GB" sz="6000" dirty="0"/>
            </a:br>
            <a:r>
              <a:rPr lang="en-GB" sz="6000" dirty="0"/>
              <a:t>The employment relationship under a progressive </a:t>
            </a:r>
            <a:br>
              <a:rPr lang="en-GB" sz="6000" dirty="0"/>
            </a:br>
            <a:r>
              <a:rPr lang="en-GB" sz="6000" dirty="0"/>
              <a:t>government</a:t>
            </a:r>
            <a:endParaRPr lang="fr-FR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Enforcing our rights</a:t>
            </a:r>
          </a:p>
          <a:p>
            <a:r>
              <a:rPr lang="en-GB" sz="1600" dirty="0"/>
              <a:t>Professor Nicola </a:t>
            </a:r>
            <a:r>
              <a:rPr lang="en-GB" sz="1600" dirty="0" err="1"/>
              <a:t>Countouris</a:t>
            </a:r>
            <a:r>
              <a:rPr lang="en-GB" sz="1600" dirty="0"/>
              <a:t>, </a:t>
            </a:r>
            <a:r>
              <a:rPr lang="en-GB" sz="1600" dirty="0" err="1"/>
              <a:t>ucl</a:t>
            </a:r>
            <a:endParaRPr lang="fr-FR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C0E4A-C482-4499-8644-DBD2D862B9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851" y="3072266"/>
            <a:ext cx="2526354" cy="25263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F63D76-827A-4D49-AF9F-56CE280BD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756" y="223793"/>
            <a:ext cx="2036323" cy="149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4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employment relationship </a:t>
            </a:r>
            <a:br>
              <a:rPr lang="en-GB" dirty="0"/>
            </a:br>
            <a:r>
              <a:rPr lang="en-GB" dirty="0"/>
              <a:t>under a progressive government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sz="2800" dirty="0"/>
              <a:t>What’s the status quo and what’s wrong with it</a:t>
            </a:r>
          </a:p>
          <a:p>
            <a:pPr marL="514350" indent="-514350">
              <a:buAutoNum type="arabicPeriod"/>
            </a:pPr>
            <a:r>
              <a:rPr lang="en-GB" sz="2800" dirty="0"/>
              <a:t>A new ‘worker’ definition for accessing labour rights</a:t>
            </a:r>
          </a:p>
          <a:p>
            <a:pPr marL="514350" indent="-514350">
              <a:buAutoNum type="arabicPeriod"/>
            </a:pPr>
            <a:r>
              <a:rPr lang="en-GB" sz="2800" dirty="0"/>
              <a:t>A new ‘employer’ definition</a:t>
            </a:r>
          </a:p>
          <a:p>
            <a:pPr marL="514350" indent="-514350">
              <a:buAutoNum type="arabicPeriod"/>
            </a:pPr>
            <a:r>
              <a:rPr lang="en-GB" sz="2800" dirty="0"/>
              <a:t>A (rebuttable) legal presumption of work relations</a:t>
            </a:r>
          </a:p>
          <a:p>
            <a:pPr marL="514350" indent="-514350">
              <a:buAutoNum type="arabicPeriod"/>
            </a:pPr>
            <a:r>
              <a:rPr lang="en-GB" sz="2800" dirty="0"/>
              <a:t>Day one rights</a:t>
            </a:r>
          </a:p>
          <a:p>
            <a:pPr marL="514350" indent="-514350">
              <a:buAutoNum type="arabicPeriod"/>
            </a:pPr>
            <a:r>
              <a:rPr lang="en-GB" sz="2800" dirty="0"/>
              <a:t>Protecting ZHC</a:t>
            </a:r>
          </a:p>
          <a:p>
            <a:pPr marL="514350" indent="-514350">
              <a:buAutoNum type="arabicPeriod"/>
            </a:pPr>
            <a:r>
              <a:rPr lang="en-GB" sz="2800" dirty="0"/>
              <a:t>Conclusions – individual labour rights in a collective labour law context</a:t>
            </a:r>
          </a:p>
          <a:p>
            <a:pPr marL="514350" indent="-514350">
              <a:buAutoNum type="arabicPeriod"/>
            </a:pPr>
            <a:endParaRPr lang="fr-FR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3C067F-8ED9-42AD-A666-D82A8ED91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45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1. The status quo and what’s wrong </a:t>
            </a:r>
            <a:br>
              <a:rPr lang="en-GB" dirty="0"/>
            </a:br>
            <a:r>
              <a:rPr lang="en-GB" dirty="0"/>
              <a:t>with it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868860"/>
            <a:ext cx="8229600" cy="4857403"/>
          </a:xfrm>
        </p:spPr>
        <p:txBody>
          <a:bodyPr>
            <a:normAutofit/>
          </a:bodyPr>
          <a:lstStyle/>
          <a:p>
            <a:pPr lvl="1"/>
            <a:r>
              <a:rPr lang="en-GB" sz="2400" dirty="0"/>
              <a:t>Employees, workers, and the self-employed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Limb-b workers and labour law’s black hole theory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Bogus self-employment and collective labour rights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Who is the employer?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Privatising profits and socialising costs: precarious work and the welfare state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i="1" dirty="0"/>
              <a:t>Need for reform</a:t>
            </a:r>
          </a:p>
          <a:p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EE5468-AA41-487B-8EE6-55BBF0E39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9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2. A new worker definition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6593" y="1839485"/>
            <a:ext cx="8363272" cy="4857403"/>
          </a:xfrm>
        </p:spPr>
        <p:txBody>
          <a:bodyPr>
            <a:normAutofit/>
          </a:bodyPr>
          <a:lstStyle/>
          <a:p>
            <a:pPr lvl="1"/>
            <a:r>
              <a:rPr lang="en-GB" sz="2000" dirty="0"/>
              <a:t>A single status for the purposes of accessing employment rights</a:t>
            </a:r>
            <a:endParaRPr lang="en-GB" sz="2000" i="1" dirty="0"/>
          </a:p>
          <a:p>
            <a:pPr marL="0" indent="0">
              <a:buNone/>
            </a:pPr>
            <a:r>
              <a:rPr lang="en-GB" sz="1800" i="1" dirty="0"/>
              <a:t>‘worker’ or ‘employee’ means an individual who—</a:t>
            </a:r>
          </a:p>
          <a:p>
            <a:pPr marL="742950" lvl="1" indent="-342900">
              <a:buFont typeface="+mj-lt"/>
              <a:buAutoNum type="alphaLcParenR"/>
            </a:pPr>
            <a:r>
              <a:rPr lang="en-GB" sz="1800" i="1" dirty="0"/>
              <a:t>seeks to be engaged by another to provide labour, </a:t>
            </a:r>
          </a:p>
          <a:p>
            <a:pPr marL="742950" lvl="1" indent="-342900">
              <a:buFont typeface="+mj-lt"/>
              <a:buAutoNum type="alphaLcParenR"/>
            </a:pPr>
            <a:r>
              <a:rPr lang="en-GB" sz="1800" i="1" dirty="0"/>
              <a:t>is engaged by another to provide labour, or </a:t>
            </a:r>
          </a:p>
          <a:p>
            <a:pPr marL="742950" lvl="1" indent="-342900">
              <a:buFont typeface="+mj-lt"/>
              <a:buAutoNum type="alphaLcParenR"/>
            </a:pPr>
            <a:r>
              <a:rPr lang="en-GB" sz="1800" i="1" dirty="0"/>
              <a:t>where the employment has ceased, was engaged by another to provide labour, and is not operating a business on her or his own account' </a:t>
            </a:r>
          </a:p>
          <a:p>
            <a:pPr lvl="1"/>
            <a:r>
              <a:rPr lang="en-GB" sz="2000" dirty="0"/>
              <a:t>Broad and overarching</a:t>
            </a:r>
          </a:p>
          <a:p>
            <a:pPr lvl="1"/>
            <a:r>
              <a:rPr lang="en-GB" sz="2000" dirty="0"/>
              <a:t>Labour focused</a:t>
            </a:r>
          </a:p>
          <a:p>
            <a:pPr lvl="1"/>
            <a:r>
              <a:rPr lang="en-GB" sz="2000" dirty="0"/>
              <a:t>Non-contractual</a:t>
            </a:r>
          </a:p>
          <a:p>
            <a:pPr lvl="1"/>
            <a:r>
              <a:rPr lang="en-GB" sz="2000" dirty="0"/>
              <a:t>Applying across labour law and equality law statutes</a:t>
            </a:r>
          </a:p>
          <a:p>
            <a:endParaRPr lang="en-GB" i="1" dirty="0"/>
          </a:p>
          <a:p>
            <a:pPr marL="0" indent="0">
              <a:buNone/>
            </a:pPr>
            <a:endParaRPr lang="en-GB" dirty="0"/>
          </a:p>
          <a:p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841C3F-441B-4EFE-B31E-CA3AA8413E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3. A new ‘employer’ definition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868860"/>
            <a:ext cx="10543336" cy="4857403"/>
          </a:xfrm>
        </p:spPr>
        <p:txBody>
          <a:bodyPr>
            <a:normAutofit/>
          </a:bodyPr>
          <a:lstStyle/>
          <a:p>
            <a:r>
              <a:rPr lang="en-GB" sz="2400" dirty="0"/>
              <a:t>Who is the employer?</a:t>
            </a:r>
          </a:p>
          <a:p>
            <a:pPr lvl="1"/>
            <a:r>
              <a:rPr lang="en-GB" sz="2000" dirty="0"/>
              <a:t>Working through intermediaries, working through platforms, subcontracting, franchising…</a:t>
            </a:r>
          </a:p>
          <a:p>
            <a:pPr lvl="0"/>
            <a:r>
              <a:rPr lang="fr-FR" sz="2400" dirty="0"/>
              <a:t>s.43K(1)(a) ERA 1996 </a:t>
            </a:r>
          </a:p>
          <a:p>
            <a:pPr lvl="1"/>
            <a:r>
              <a:rPr lang="en-US" sz="2000" dirty="0"/>
              <a:t>where T&amp;C of work are ‘</a:t>
            </a:r>
            <a:r>
              <a:rPr lang="en-US" sz="2000" u="sng" dirty="0"/>
              <a:t>in practice substantially determined</a:t>
            </a:r>
            <a:r>
              <a:rPr lang="en-US" sz="2000" dirty="0"/>
              <a:t> … by the person for whom he works or worked, by the third person or by both of them’ then</a:t>
            </a:r>
          </a:p>
          <a:p>
            <a:pPr lvl="1"/>
            <a:r>
              <a:rPr lang="en-US" sz="2000" dirty="0"/>
              <a:t> the worker may be considered as employed by whichever of the two entities played a greater role in setting those terms </a:t>
            </a:r>
          </a:p>
          <a:p>
            <a:pPr lvl="1"/>
            <a:r>
              <a:rPr lang="en-US" sz="2000" dirty="0"/>
              <a:t>and potentially by both of them if both have </a:t>
            </a:r>
            <a:r>
              <a:rPr lang="en-US" sz="2000" u="sng" dirty="0"/>
              <a:t>‘substantially determined’ </a:t>
            </a:r>
            <a:r>
              <a:rPr lang="en-US" sz="2000" dirty="0"/>
              <a:t>the terms of engagement and employment) </a:t>
            </a:r>
          </a:p>
          <a:p>
            <a:r>
              <a:rPr lang="en-US" sz="2400" dirty="0"/>
              <a:t>‘Joint employer status’ in UK </a:t>
            </a:r>
            <a:r>
              <a:rPr lang="en-US" sz="2400" dirty="0" err="1"/>
              <a:t>labour</a:t>
            </a:r>
            <a:r>
              <a:rPr lang="en-US" sz="2400" dirty="0"/>
              <a:t> law</a:t>
            </a:r>
            <a:endParaRPr lang="fr-FR" sz="2400" dirty="0"/>
          </a:p>
          <a:p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BA044F-4B10-48E0-BAEE-66E9DA02C5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4. Legal presumption of work relationship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839485"/>
            <a:ext cx="10399320" cy="4857403"/>
          </a:xfrm>
        </p:spPr>
        <p:txBody>
          <a:bodyPr>
            <a:normAutofit/>
          </a:bodyPr>
          <a:lstStyle/>
          <a:p>
            <a:pPr lvl="1"/>
            <a:r>
              <a:rPr lang="en-GB" sz="2400" dirty="0"/>
              <a:t>General presumption: it shall be presumed that an individual is a worker unless the other party to the arrangement establishes that </a:t>
            </a:r>
            <a:r>
              <a:rPr lang="en-GB" sz="2400" u="sng" dirty="0"/>
              <a:t>the only possible construction</a:t>
            </a:r>
            <a:r>
              <a:rPr lang="en-GB" sz="2400" dirty="0"/>
              <a:t> of the engagement is that the individual was not providing labour as a worker or employee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Specific presumptions: Some particularly vulnerable categories of self-employed professionals may benefit from specific worker status presumptions (for all or for some rights)</a:t>
            </a:r>
            <a:endParaRPr lang="fr-FR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785725-E9D7-45DF-8083-00A03FF50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5. Day one rights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868860"/>
            <a:ext cx="10471328" cy="4857403"/>
          </a:xfrm>
        </p:spPr>
        <p:txBody>
          <a:bodyPr/>
          <a:lstStyle/>
          <a:p>
            <a:pPr lvl="1"/>
            <a:r>
              <a:rPr lang="en-GB" sz="2400" dirty="0"/>
              <a:t>Abolishing qualifying periods for access to rights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Probation periods (3 months max) only to test worker’s ability to do the job (not be used to terminate contracts for any other reason)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400" dirty="0"/>
              <a:t>(restricting use of fixed term contracts and temporary agency work to promote open ended work relations)</a:t>
            </a:r>
          </a:p>
          <a:p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CFB825-8DBF-4E4F-BE3F-EA74BD949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6. Protecting ZHC workers </a:t>
            </a: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2222" y="1900373"/>
            <a:ext cx="10058399" cy="4857403"/>
          </a:xfrm>
        </p:spPr>
        <p:txBody>
          <a:bodyPr>
            <a:normAutofit/>
          </a:bodyPr>
          <a:lstStyle/>
          <a:p>
            <a:pPr lvl="1"/>
            <a:r>
              <a:rPr lang="en-GB" sz="2400" dirty="0"/>
              <a:t>Contracts to specify a minimum number of regular hours of work in the contract itself (a ‘day one’) right</a:t>
            </a:r>
          </a:p>
          <a:p>
            <a:pPr lvl="1"/>
            <a:r>
              <a:rPr lang="en-GB" sz="2400" dirty="0"/>
              <a:t>‘Premium rates’ for the extra hours agreed, from time to time, beyond the regular hours agreed in the contract (and such ‘extra hours’ being capped to 10-20% of the ‘regular hours’)</a:t>
            </a:r>
          </a:p>
          <a:p>
            <a:pPr lvl="1"/>
            <a:r>
              <a:rPr lang="en-GB" sz="2400" dirty="0"/>
              <a:t>The law should encourage employers (and workers) to take a realistic view about their future expectations in terms of </a:t>
            </a:r>
          </a:p>
          <a:p>
            <a:pPr lvl="2"/>
            <a:r>
              <a:rPr lang="en-GB" sz="1800" dirty="0"/>
              <a:t>number of working hours to be agreed in the contract </a:t>
            </a:r>
          </a:p>
          <a:p>
            <a:pPr lvl="2"/>
            <a:r>
              <a:rPr lang="en-GB" sz="1800" dirty="0"/>
              <a:t>how these hours are distributed in the working week, through shifts and rotas (whose variation would require a giving reasonable notice of at least 7 days)</a:t>
            </a:r>
          </a:p>
          <a:p>
            <a:pPr lvl="2"/>
            <a:r>
              <a:rPr lang="en-GB" sz="1800" dirty="0"/>
              <a:t>while guaranteeing some ‘regulated flexibility’ to both workers and businesses (subject to premium rates and provisions contained in collective agreements)</a:t>
            </a:r>
            <a:endParaRPr lang="fr-FR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AFCE7E-7467-44E9-B25A-F1F4DABF3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219" y="155103"/>
            <a:ext cx="1963974" cy="144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7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310</TotalTime>
  <Words>582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Manifesto for Labour Law </vt:lpstr>
      <vt:lpstr>Universality of Rights: The employment relationship under a progressive  government</vt:lpstr>
      <vt:lpstr>The employment relationship  under a progressive government</vt:lpstr>
      <vt:lpstr>1. The status quo and what’s wrong  with it</vt:lpstr>
      <vt:lpstr>2. A new worker definition</vt:lpstr>
      <vt:lpstr>3. A new ‘employer’ definition</vt:lpstr>
      <vt:lpstr>4. Legal presumption of work relationship</vt:lpstr>
      <vt:lpstr>5. Day one rights</vt:lpstr>
      <vt:lpstr>6. Protecting ZHC workers </vt:lpstr>
      <vt:lpstr>7.  Conclusions – Individual labour  rights in a collective labour law context  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World of Work after TUA 2016: Towards further individualism”</dc:title>
  <dc:creator>Nicola Countouris</dc:creator>
  <cp:lastModifiedBy>Sarah Glenister</cp:lastModifiedBy>
  <cp:revision>24</cp:revision>
  <dcterms:created xsi:type="dcterms:W3CDTF">2017-05-22T12:47:27Z</dcterms:created>
  <dcterms:modified xsi:type="dcterms:W3CDTF">2018-05-09T14:35:00Z</dcterms:modified>
</cp:coreProperties>
</file>